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A324C-B2BE-48BE-9569-A9B78F580F54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110B1-C7E7-444F-96C2-75981A77B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liver 70-100  (280 to 400 calories) grams of glycogen and the muscles holding 200-400 (800</a:t>
            </a:r>
            <a:r>
              <a:rPr lang="en-US" baseline="0" dirty="0" smtClean="0"/>
              <a:t> to 1600 calories)</a:t>
            </a:r>
            <a:r>
              <a:rPr lang="en-US" dirty="0" smtClean="0"/>
              <a:t>grams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110B1-C7E7-444F-96C2-75981A77B96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0.5 grams per 1 pound of body wt</a:t>
            </a:r>
          </a:p>
          <a:p>
            <a:r>
              <a:rPr lang="en-US" dirty="0" smtClean="0"/>
              <a:t>1 gram of CHO</a:t>
            </a:r>
            <a:r>
              <a:rPr lang="en-US" baseline="0" dirty="0" smtClean="0"/>
              <a:t> = 4 cals</a:t>
            </a:r>
          </a:p>
          <a:p>
            <a:r>
              <a:rPr lang="en-US" baseline="0" dirty="0" smtClean="0"/>
              <a:t>128 x .5 = 64 grams = 256 calories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110B1-C7E7-444F-96C2-75981A77B96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goal is to delay the onset of fatigue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110B1-C7E7-444F-96C2-75981A77B96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dirty="0" smtClean="0"/>
              <a:t>sodium in a beverage helps maintain the physiological drive to drink 2) in concert with glucose, enhances fluid absorption in the proximal small intestine 3) stimulates the rate and completeness of rehydration </a:t>
            </a:r>
          </a:p>
          <a:p>
            <a:pPr marL="228600" indent="-228600">
              <a:buAutoNum type="arabicParenR"/>
            </a:pPr>
            <a:r>
              <a:rPr lang="en-US" dirty="0" smtClean="0"/>
              <a:t>7% CHO solution—higher concentrations slow</a:t>
            </a:r>
            <a:r>
              <a:rPr lang="en-US" baseline="0" dirty="0" smtClean="0"/>
              <a:t> gastric emptying and can cause upset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110B1-C7E7-444F-96C2-75981A77B96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Carbohydrate from a single source, such as glucose, can only be oxidized at rates of approximately 60 g/h. When a combination of carbohydrates is ingested (e.g., glucose and fructose) oxidation rates of slightly more than 100 g/h can be achieved if large amounts of carbohydrate are ingested (e.g., &gt; 140 g/h).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110B1-C7E7-444F-96C2-75981A77B96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brain needs relies</a:t>
            </a:r>
            <a:r>
              <a:rPr lang="en-US" baseline="0" dirty="0" smtClean="0"/>
              <a:t> on glucose in your blood for energy—helps you think clearly and concentrate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110B1-C7E7-444F-96C2-75981A77B96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“recovery window” where glycogen</a:t>
            </a:r>
            <a:r>
              <a:rPr lang="en-US" baseline="0" dirty="0" smtClean="0"/>
              <a:t> </a:t>
            </a:r>
            <a:r>
              <a:rPr lang="en-US" dirty="0" smtClean="0"/>
              <a:t>uptake is faster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110B1-C7E7-444F-96C2-75981A77B96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E245-E480-4B73-A365-34960F0C3DA1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159D-CC3A-4F68-8318-D31C637EE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E245-E480-4B73-A365-34960F0C3DA1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159D-CC3A-4F68-8318-D31C637EE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E245-E480-4B73-A365-34960F0C3DA1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159D-CC3A-4F68-8318-D31C637EE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E245-E480-4B73-A365-34960F0C3DA1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159D-CC3A-4F68-8318-D31C637EE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E245-E480-4B73-A365-34960F0C3DA1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159D-CC3A-4F68-8318-D31C637EE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E245-E480-4B73-A365-34960F0C3DA1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159D-CC3A-4F68-8318-D31C637EE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E245-E480-4B73-A365-34960F0C3DA1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159D-CC3A-4F68-8318-D31C637EE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E245-E480-4B73-A365-34960F0C3DA1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159D-CC3A-4F68-8318-D31C637EE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E245-E480-4B73-A365-34960F0C3DA1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159D-CC3A-4F68-8318-D31C637EE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E245-E480-4B73-A365-34960F0C3DA1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159D-CC3A-4F68-8318-D31C637EE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E245-E480-4B73-A365-34960F0C3DA1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CD159D-CC3A-4F68-8318-D31C637EED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76E245-E480-4B73-A365-34960F0C3DA1}" type="datetimeFigureOut">
              <a:rPr lang="en-US" smtClean="0"/>
              <a:pPr/>
              <a:t>2/19/2010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CD159D-CC3A-4F68-8318-D31C637EEDC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oachbuxto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aloriesperhour.com/index_burn.html" TargetMode="External"/><Relationship Id="rId2" Type="http://schemas.openxmlformats.org/officeDocument/2006/relationships/hyperlink" Target="http://www.gssiweb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infinitnutrition.u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aren@coachbuxton.com" TargetMode="External"/><Relationship Id="rId2" Type="http://schemas.openxmlformats.org/officeDocument/2006/relationships/hyperlink" Target="http://www.coachbuxt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Race-day Nutrition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Karen Buxton</a:t>
            </a:r>
          </a:p>
          <a:p>
            <a:r>
              <a:rPr lang="en-US" dirty="0" smtClean="0"/>
              <a:t>USAT Level III Coach</a:t>
            </a:r>
          </a:p>
          <a:p>
            <a:r>
              <a:rPr lang="en-US" dirty="0" smtClean="0">
                <a:hlinkClick r:id="rId2"/>
              </a:rPr>
              <a:t>www.coachbuxton.com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oachbuxt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4800600"/>
            <a:ext cx="1716024" cy="1210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problems &amp; causes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Nausea</a:t>
            </a:r>
          </a:p>
          <a:p>
            <a:r>
              <a:rPr lang="en-US" dirty="0" smtClean="0"/>
              <a:t>Bloating</a:t>
            </a:r>
          </a:p>
          <a:p>
            <a:r>
              <a:rPr lang="en-US" dirty="0" smtClean="0"/>
              <a:t>Abdominal cramping</a:t>
            </a:r>
          </a:p>
          <a:p>
            <a:r>
              <a:rPr lang="en-US" dirty="0" smtClean="0"/>
              <a:t>Vomiting</a:t>
            </a:r>
          </a:p>
          <a:p>
            <a:r>
              <a:rPr lang="en-US" dirty="0" smtClean="0"/>
              <a:t>Diarrhea</a:t>
            </a:r>
          </a:p>
          <a:p>
            <a:r>
              <a:rPr lang="en-US" dirty="0" smtClean="0"/>
              <a:t>Malaise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Improper pacing</a:t>
            </a:r>
          </a:p>
          <a:p>
            <a:r>
              <a:rPr lang="en-US" dirty="0" smtClean="0"/>
              <a:t>Too much fluid</a:t>
            </a:r>
          </a:p>
          <a:p>
            <a:r>
              <a:rPr lang="en-US" dirty="0" smtClean="0"/>
              <a:t>Too many/few calories</a:t>
            </a:r>
          </a:p>
          <a:p>
            <a:r>
              <a:rPr lang="en-US" dirty="0" smtClean="0"/>
              <a:t>Too much/little salt</a:t>
            </a:r>
          </a:p>
          <a:p>
            <a:r>
              <a:rPr lang="en-US" dirty="0" smtClean="0"/>
              <a:t>Dehydration</a:t>
            </a:r>
          </a:p>
          <a:p>
            <a:r>
              <a:rPr lang="en-US" dirty="0" smtClean="0"/>
              <a:t>Swallowing sea water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Post-race goals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glycogen stores</a:t>
            </a:r>
          </a:p>
          <a:p>
            <a:r>
              <a:rPr lang="en-US" dirty="0" smtClean="0"/>
              <a:t>Replace electrolytes</a:t>
            </a:r>
          </a:p>
          <a:p>
            <a:r>
              <a:rPr lang="en-US" dirty="0" smtClean="0"/>
              <a:t>Provide protein for muscles</a:t>
            </a:r>
          </a:p>
          <a:p>
            <a:r>
              <a:rPr lang="en-US" dirty="0" smtClean="0"/>
              <a:t>Rehydrate</a:t>
            </a:r>
          </a:p>
          <a:p>
            <a:r>
              <a:rPr lang="en-US" dirty="0" smtClean="0"/>
              <a:t>Satisfy hunger</a:t>
            </a:r>
            <a:endParaRPr lang="en-US" dirty="0"/>
          </a:p>
        </p:txBody>
      </p:sp>
      <p:pic>
        <p:nvPicPr>
          <p:cNvPr id="4" name="Picture 3" descr="IM 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3528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Post-race guidelines &amp; choices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Within 30 minutes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Later…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~16 ounces of fluid for every pound lost</a:t>
            </a:r>
          </a:p>
          <a:p>
            <a:r>
              <a:rPr lang="en-US" dirty="0" smtClean="0"/>
              <a:t>High CHO drink or solid food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Continue to hydrate and eat CHO</a:t>
            </a:r>
          </a:p>
          <a:p>
            <a:r>
              <a:rPr lang="en-US" dirty="0" smtClean="0"/>
              <a:t>Okay to add protein</a:t>
            </a:r>
          </a:p>
          <a:p>
            <a:r>
              <a:rPr lang="en-US" dirty="0" smtClean="0"/>
              <a:t>Extra salt on foods</a:t>
            </a:r>
          </a:p>
          <a:p>
            <a:r>
              <a:rPr lang="en-US" dirty="0" smtClean="0"/>
              <a:t>“Listen to your body!”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&amp; books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Gatorade Sports Science Institute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http://www.gssiweb.com/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Caloriesperhour.com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caloriesperhour.com/index_burn.html</a:t>
            </a:r>
            <a:endParaRPr lang="en-US" dirty="0" smtClean="0"/>
          </a:p>
          <a:p>
            <a:r>
              <a:rPr lang="en-US" dirty="0" err="1" smtClean="0"/>
              <a:t>Infinit</a:t>
            </a:r>
            <a:r>
              <a:rPr lang="en-US" dirty="0" smtClean="0"/>
              <a:t> Nutrition</a:t>
            </a:r>
          </a:p>
          <a:p>
            <a:pPr>
              <a:buNone/>
            </a:pPr>
            <a:r>
              <a:rPr lang="en-US" dirty="0" smtClean="0">
                <a:hlinkClick r:id="rId4"/>
              </a:rPr>
              <a:t>www.infinitnutrition.us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Sports Nutrition for Endurance Athletes</a:t>
            </a:r>
            <a:r>
              <a:rPr lang="en-US" dirty="0" smtClean="0"/>
              <a:t>—Monique Ryan</a:t>
            </a:r>
          </a:p>
          <a:p>
            <a:r>
              <a:rPr lang="en-US" u="sng" dirty="0" smtClean="0"/>
              <a:t>Nutrition for Health, Fitness &amp; Sport</a:t>
            </a:r>
            <a:r>
              <a:rPr lang="en-US" dirty="0" smtClean="0"/>
              <a:t>—Melvin H. Williams</a:t>
            </a:r>
          </a:p>
          <a:p>
            <a:r>
              <a:rPr lang="en-US" u="sng" dirty="0" smtClean="0"/>
              <a:t>Dynamic Nutrition for Maximum Performance</a:t>
            </a:r>
            <a:r>
              <a:rPr lang="en-US" dirty="0" smtClean="0"/>
              <a:t>—</a:t>
            </a:r>
            <a:r>
              <a:rPr lang="en-US" dirty="0" err="1" smtClean="0"/>
              <a:t>Gastelu</a:t>
            </a:r>
            <a:r>
              <a:rPr lang="en-US" dirty="0" smtClean="0"/>
              <a:t> &amp; Hatfield</a:t>
            </a:r>
          </a:p>
          <a:p>
            <a:r>
              <a:rPr lang="en-US" u="sng" dirty="0" smtClean="0"/>
              <a:t>Endurance Sports Nutrition</a:t>
            </a:r>
            <a:r>
              <a:rPr lang="en-US" dirty="0" smtClean="0"/>
              <a:t>—Suzanne Girard </a:t>
            </a:r>
            <a:r>
              <a:rPr lang="en-US" dirty="0" err="1" smtClean="0"/>
              <a:t>Eberle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Karen Buxton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www.coachbuxton.com</a:t>
            </a: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3"/>
              </a:rPr>
              <a:t>karen@coachbuxton.com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336.255.5655</a:t>
            </a:r>
            <a:endParaRPr lang="en-US" dirty="0"/>
          </a:p>
        </p:txBody>
      </p:sp>
      <p:pic>
        <p:nvPicPr>
          <p:cNvPr id="4" name="Picture 3" descr="coachbuxton2smal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3962400"/>
            <a:ext cx="3228892" cy="2276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Better nutrition, better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229600" cy="4389120"/>
          </a:xfrm>
        </p:spPr>
        <p:txBody>
          <a:bodyPr/>
          <a:lstStyle/>
          <a:p>
            <a:r>
              <a:rPr lang="en-US" dirty="0" smtClean="0"/>
              <a:t>Choosing and eating the right foods can enhance performance</a:t>
            </a:r>
          </a:p>
          <a:p>
            <a:r>
              <a:rPr lang="en-US" dirty="0" smtClean="0"/>
              <a:t>Provides fuel (glycogen) for the working muscles</a:t>
            </a:r>
          </a:p>
          <a:p>
            <a:r>
              <a:rPr lang="en-US" dirty="0" smtClean="0"/>
              <a:t>Aids in recovery</a:t>
            </a:r>
          </a:p>
          <a:p>
            <a:r>
              <a:rPr lang="en-US" dirty="0" smtClean="0"/>
              <a:t>Provides proper nutrients to build muscles &amp; repair tissues that are broken down from the rigors of exercise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Goals, guidelines &amp;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Pre-race</a:t>
            </a:r>
          </a:p>
          <a:p>
            <a:r>
              <a:rPr lang="en-US" dirty="0" smtClean="0"/>
              <a:t>Race</a:t>
            </a:r>
          </a:p>
          <a:p>
            <a:r>
              <a:rPr lang="en-US" dirty="0" smtClean="0"/>
              <a:t>Post-race</a:t>
            </a:r>
            <a:endParaRPr lang="en-US" dirty="0"/>
          </a:p>
        </p:txBody>
      </p:sp>
      <p:pic>
        <p:nvPicPr>
          <p:cNvPr id="6" name="Picture 5" descr="run aid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800350"/>
            <a:ext cx="51054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Pre-race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Satisfy hunger</a:t>
            </a:r>
          </a:p>
          <a:p>
            <a:r>
              <a:rPr lang="en-US" dirty="0" smtClean="0"/>
              <a:t>Replenish CHO stores</a:t>
            </a:r>
          </a:p>
          <a:p>
            <a:r>
              <a:rPr lang="en-US" dirty="0" smtClean="0"/>
              <a:t>Replenish body fluid levels</a:t>
            </a:r>
          </a:p>
          <a:p>
            <a:r>
              <a:rPr lang="en-US" dirty="0" smtClean="0"/>
              <a:t>Optimize performance</a:t>
            </a:r>
          </a:p>
          <a:p>
            <a:r>
              <a:rPr lang="en-US" dirty="0" smtClean="0"/>
              <a:t>Aid in post-race recovery</a:t>
            </a:r>
          </a:p>
          <a:p>
            <a:endParaRPr lang="en-US" dirty="0"/>
          </a:p>
        </p:txBody>
      </p:sp>
      <p:pic>
        <p:nvPicPr>
          <p:cNvPr id="4" name="Picture 3" descr="trans bef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6576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Pre-race guidelines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salt intake a few days before the event</a:t>
            </a:r>
          </a:p>
          <a:p>
            <a:r>
              <a:rPr lang="en-US" dirty="0" smtClean="0"/>
              <a:t>Take in 200 to 500 calories at least 2 hours prior to the event</a:t>
            </a:r>
          </a:p>
          <a:p>
            <a:r>
              <a:rPr lang="en-US" dirty="0" smtClean="0"/>
              <a:t>Calories can be from liquid, solid or combo of both</a:t>
            </a:r>
          </a:p>
          <a:p>
            <a:r>
              <a:rPr lang="en-US" dirty="0" smtClean="0"/>
              <a:t>Mostly CHO &amp; low in fiber</a:t>
            </a:r>
          </a:p>
          <a:p>
            <a:r>
              <a:rPr lang="en-US" dirty="0" smtClean="0"/>
              <a:t>Hydrate well with a “sport’s drink”</a:t>
            </a:r>
          </a:p>
          <a:p>
            <a:r>
              <a:rPr lang="en-US" dirty="0" smtClean="0"/>
              <a:t>Sip on water prior to the event</a:t>
            </a:r>
          </a:p>
          <a:p>
            <a:r>
              <a:rPr lang="en-US" dirty="0" smtClean="0"/>
              <a:t>Take in 8-12 ounces of a liquid CHO source ~10 minutes before the event start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Pre-race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Meal replacement drinks—Boost, Ensure</a:t>
            </a:r>
          </a:p>
          <a:p>
            <a:r>
              <a:rPr lang="en-US" dirty="0" smtClean="0"/>
              <a:t>Bars—Granola, Clif, Power</a:t>
            </a:r>
          </a:p>
          <a:p>
            <a:r>
              <a:rPr lang="en-US" dirty="0" smtClean="0"/>
              <a:t>Oatmeal, cereal</a:t>
            </a:r>
          </a:p>
          <a:p>
            <a:r>
              <a:rPr lang="en-US" dirty="0" smtClean="0"/>
              <a:t>Banana</a:t>
            </a:r>
          </a:p>
          <a:p>
            <a:r>
              <a:rPr lang="en-US" dirty="0" smtClean="0"/>
              <a:t>Toast/bagel and peanut butter</a:t>
            </a:r>
          </a:p>
          <a:p>
            <a:r>
              <a:rPr lang="en-US" dirty="0" smtClean="0"/>
              <a:t>Sports drinks—Gatorade, Accelerade, Ultrafuel, Carbo Pro, Infint Nutrition</a:t>
            </a:r>
            <a:endParaRPr lang="en-US" dirty="0"/>
          </a:p>
        </p:txBody>
      </p:sp>
      <p:pic>
        <p:nvPicPr>
          <p:cNvPr id="4" name="Picture 3" descr="gator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105400"/>
            <a:ext cx="120015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nish lin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505200"/>
            <a:ext cx="3962400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calories for working muscles</a:t>
            </a:r>
          </a:p>
          <a:p>
            <a:r>
              <a:rPr lang="en-US" dirty="0" smtClean="0"/>
              <a:t>Keep hydrated and cool</a:t>
            </a:r>
          </a:p>
          <a:p>
            <a:r>
              <a:rPr lang="en-US" dirty="0" smtClean="0"/>
              <a:t>Maintain electrolyte balance</a:t>
            </a:r>
          </a:p>
          <a:p>
            <a:r>
              <a:rPr lang="en-US" dirty="0" smtClean="0"/>
              <a:t>Aid in recovery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 guidelines &amp; choices 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 than 60 minutes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1.0 hours to 4.0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water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At least 20 ounces of fluid per hour </a:t>
            </a:r>
          </a:p>
          <a:p>
            <a:r>
              <a:rPr lang="en-US" dirty="0" smtClean="0"/>
              <a:t>Sports drink and gels/water</a:t>
            </a:r>
          </a:p>
          <a:p>
            <a:r>
              <a:rPr lang="en-US" dirty="0" smtClean="0"/>
              <a:t>Should aim for 200 to 300 calories per hour</a:t>
            </a:r>
          </a:p>
          <a:p>
            <a:r>
              <a:rPr lang="en-US" dirty="0" smtClean="0"/>
              <a:t>Sodium intake ~ 1 gram per hour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aid s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276600"/>
            <a:ext cx="268605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continued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4.0 to 12.0 hours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12.0 on….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At least 20 ounces of fluid per hour </a:t>
            </a:r>
          </a:p>
          <a:p>
            <a:r>
              <a:rPr lang="en-US" dirty="0" smtClean="0"/>
              <a:t>Sports drink and gels/water</a:t>
            </a:r>
          </a:p>
          <a:p>
            <a:r>
              <a:rPr lang="en-US" dirty="0" smtClean="0"/>
              <a:t>Can introduce solid food</a:t>
            </a:r>
          </a:p>
          <a:p>
            <a:r>
              <a:rPr lang="en-US" dirty="0" smtClean="0"/>
              <a:t>Should aim for 300 to 500 calories per hour</a:t>
            </a:r>
          </a:p>
          <a:p>
            <a:r>
              <a:rPr lang="en-US" dirty="0" smtClean="0"/>
              <a:t>Sodium intake ~ 1 gram per hour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Same, but can add even more calories from solid food</a:t>
            </a:r>
            <a:endParaRPr lang="en-US" dirty="0"/>
          </a:p>
        </p:txBody>
      </p:sp>
      <p:pic>
        <p:nvPicPr>
          <p:cNvPr id="8" name="Picture 7" descr="spon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733800"/>
            <a:ext cx="2209800" cy="29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814</TotalTime>
  <Words>630</Words>
  <Application>Microsoft Office PowerPoint</Application>
  <PresentationFormat>On-screen Show (4:3)</PresentationFormat>
  <Paragraphs>122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Race-day Nutrition</vt:lpstr>
      <vt:lpstr>Better nutrition, better performance</vt:lpstr>
      <vt:lpstr>Goals, guidelines &amp; choices</vt:lpstr>
      <vt:lpstr>Pre-race goals</vt:lpstr>
      <vt:lpstr>Pre-race guidelines </vt:lpstr>
      <vt:lpstr>Pre-race choices</vt:lpstr>
      <vt:lpstr>Race goals</vt:lpstr>
      <vt:lpstr>Race guidelines &amp; choices </vt:lpstr>
      <vt:lpstr>Guidelines continued</vt:lpstr>
      <vt:lpstr>Common problems &amp; causes </vt:lpstr>
      <vt:lpstr>     Post-race goals</vt:lpstr>
      <vt:lpstr>Post-race guidelines &amp; choices</vt:lpstr>
      <vt:lpstr>Links &amp; books</vt:lpstr>
      <vt:lpstr>Questions: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Race-day Nutrition</dc:title>
  <dc:creator>Karen Elizabeth Buxton</dc:creator>
  <cp:lastModifiedBy>Karen Elizabeth Buxton</cp:lastModifiedBy>
  <cp:revision>25</cp:revision>
  <dcterms:created xsi:type="dcterms:W3CDTF">2010-02-16T14:28:26Z</dcterms:created>
  <dcterms:modified xsi:type="dcterms:W3CDTF">2010-02-19T15:48:57Z</dcterms:modified>
</cp:coreProperties>
</file>